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9"/>
  </p:notesMasterIdLst>
  <p:handoutMasterIdLst>
    <p:handoutMasterId r:id="rId20"/>
  </p:handoutMasterIdLst>
  <p:sldIdLst>
    <p:sldId id="2147480101" r:id="rId5"/>
    <p:sldId id="2147480123" r:id="rId6"/>
    <p:sldId id="2147480109" r:id="rId7"/>
    <p:sldId id="2147479983" r:id="rId8"/>
    <p:sldId id="2147480124" r:id="rId9"/>
    <p:sldId id="2147480121" r:id="rId10"/>
    <p:sldId id="2147480125" r:id="rId11"/>
    <p:sldId id="2147480129" r:id="rId12"/>
    <p:sldId id="2147480108" r:id="rId13"/>
    <p:sldId id="2147480130" r:id="rId14"/>
    <p:sldId id="2147480126" r:id="rId15"/>
    <p:sldId id="2147480118" r:id="rId16"/>
    <p:sldId id="2147480055" r:id="rId17"/>
    <p:sldId id="2147480128" r:id="rId18"/>
  </p:sldIdLst>
  <p:sldSz cx="12192000" cy="6858000"/>
  <p:notesSz cx="6858000" cy="9144000"/>
  <p:embeddedFontLs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ExtraBold" panose="020B0906030804020204" pitchFamily="34" charset="0"/>
      <p:bold r:id="rId29"/>
      <p:italic r:id="rId30"/>
      <p:boldItalic r:id="rId31"/>
    </p:embeddedFont>
    <p:embeddedFont>
      <p:font typeface="Segoe Sans Text" pitchFamily="2" charset="0"/>
      <p:regular r:id="rId32"/>
      <p:bold r:id="rId33"/>
    </p:embeddedFont>
    <p:embeddedFont>
      <p:font typeface="Segoe Sans Text ExtraBold" pitchFamily="2" charset="0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2A1E8"/>
    <a:srgbClr val="C914BA"/>
    <a:srgbClr val="B01EC5"/>
    <a:srgbClr val="403BDF"/>
    <a:srgbClr val="8D28CF"/>
    <a:srgbClr val="C316BA"/>
    <a:srgbClr val="9D25CA"/>
    <a:srgbClr val="8A19C2"/>
    <a:srgbClr val="662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87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11/23/2024 7:19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11/23/2024 7:19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11/23/2024 7:19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53385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100519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7390221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5764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486999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5764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4137738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7491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4228726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7491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714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837191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5BF870-B25E-7539-7720-A19DEC6C8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9213" y="1334145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626417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1500429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68758" y="1789432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68758" y="2101891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2674457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68758" y="2963460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68758" y="3275919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3848485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68758" y="4137488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68758" y="4449947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5026121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68758" y="5315124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8758" y="5627583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34859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7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764" r:id="rId23"/>
    <p:sldLayoutId id="2147485763" r:id="rId24"/>
    <p:sldLayoutId id="2147485695" r:id="rId25"/>
    <p:sldLayoutId id="2147485586" r:id="rId26"/>
    <p:sldLayoutId id="2147485706" r:id="rId27"/>
    <p:sldLayoutId id="2147485754" r:id="rId28"/>
    <p:sldLayoutId id="2147485650" r:id="rId29"/>
    <p:sldLayoutId id="2147485759" r:id="rId30"/>
    <p:sldLayoutId id="2147485534" r:id="rId31"/>
    <p:sldLayoutId id="2147485590" r:id="rId32"/>
    <p:sldLayoutId id="2147485582" r:id="rId33"/>
    <p:sldLayoutId id="2147485718" r:id="rId34"/>
    <p:sldLayoutId id="2147485598" r:id="rId35"/>
    <p:sldLayoutId id="2147485597" r:id="rId36"/>
    <p:sldLayoutId id="2147485538" r:id="rId37"/>
    <p:sldLayoutId id="2147485539" r:id="rId38"/>
    <p:sldLayoutId id="2147485541" r:id="rId39"/>
    <p:sldLayoutId id="2147485716" r:id="rId40"/>
    <p:sldLayoutId id="2147485546" r:id="rId41"/>
    <p:sldLayoutId id="2147485547" r:id="rId42"/>
    <p:sldLayoutId id="2147485504" r:id="rId43"/>
    <p:sldLayoutId id="2147485730" r:id="rId44"/>
    <p:sldLayoutId id="2147485698" r:id="rId45"/>
    <p:sldLayoutId id="2147485661" r:id="rId46"/>
    <p:sldLayoutId id="2147485556" r:id="rId47"/>
    <p:sldLayoutId id="2147485639" r:id="rId48"/>
    <p:sldLayoutId id="2147485762" r:id="rId49"/>
    <p:sldLayoutId id="2147485600" r:id="rId50"/>
    <p:sldLayoutId id="2147485463" r:id="rId51"/>
    <p:sldLayoutId id="2147485761" r:id="rId52"/>
    <p:sldLayoutId id="2147485655" r:id="rId53"/>
    <p:sldLayoutId id="2147485760" r:id="rId54"/>
    <p:sldLayoutId id="2147485638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keywords/using-directive" TargetMode="Externa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atterns" TargetMode="Externa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learn.microsoft.com/dotnet/csharp/" TargetMode="External"/><Relationship Id="rId4" Type="http://schemas.openxmlformats.org/officeDocument/2006/relationships/hyperlink" Target="https://github.com/KathleenDollard/csharp-awesom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patterns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proposals/csharp-10.0/file-scoped-namespaces" TargetMode="Externa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keywords/required" TargetMode="External"/><Relationship Id="rId2" Type="http://schemas.openxmlformats.org/officeDocument/2006/relationships/hyperlink" Target="https://learn.microsoft.com/dotnet/csharp/language-reference/keywords/init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strings/#string-escape-sequences" TargetMode="External"/><Relationship Id="rId2" Type="http://schemas.openxmlformats.org/officeDocument/2006/relationships/hyperlink" Target="https://learn.microsoft.com/dotnet/csharp/programming-guide/strings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builtin-types/recor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whats-new/tutorials/primary-constructor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collection-expression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6DE-F4B3-E838-128A-A683F2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961802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C# is awesome!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171D-80C8-2BF0-4DB7-516B55749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Effectively using today’s C#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Kathleen Dollard</a:t>
            </a:r>
          </a:p>
        </p:txBody>
      </p:sp>
      <p:pic>
        <p:nvPicPr>
          <p:cNvPr id="4" name="Picture 3" descr=".NET Logo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6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85D1C-5972-E880-684B-F43E8141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A2AC085-17BC-32B0-84A4-7BDE55AB42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Local Functions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B85CFE-E0D3-A180-2F37-BF0D76E2152C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7908794" cy="15388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are visible only to the enclosing function.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can use variables from the enclosing function, however this can create a closure. Passing parameters clarifies what values are used and ensures no closures.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static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local functions cannot use variables from the enclosing scope, which clarifies intent.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the collection expression demo)</a:t>
            </a:r>
          </a:p>
        </p:txBody>
      </p:sp>
    </p:spTree>
    <p:extLst>
      <p:ext uri="{BB962C8B-B14F-4D97-AF65-F5344CB8AC3E}">
        <p14:creationId xmlns:p14="http://schemas.microsoft.com/office/powerpoint/2010/main" val="38845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C24C7612-1E60-14F7-C6C9-9B948101A4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45461" y="3176918"/>
            <a:ext cx="6301837" cy="676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Using directives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D6E489C-7AF3-D467-5E15-ACB6DFE168B1}"/>
              </a:ext>
            </a:extLst>
          </p:cNvPr>
          <p:cNvSpPr txBox="1">
            <a:spLocks/>
          </p:cNvSpPr>
          <p:nvPr/>
        </p:nvSpPr>
        <p:spPr>
          <a:xfrm>
            <a:off x="1945461" y="4090587"/>
            <a:ext cx="6301836" cy="225557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Using aliases works with tuples!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Remove default global usings. You can add them in either the project file or a code file.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Check out that upper left glyph you never noticed before.</a:t>
            </a:r>
          </a:p>
          <a:p>
            <a:pPr>
              <a:spcAft>
                <a:spcPts val="600"/>
              </a:spcAft>
            </a:pPr>
            <a:endParaRPr lang="en-US" sz="1400" b="0" dirty="0">
              <a:latin typeface="+mn-lt"/>
            </a:endParaRPr>
          </a:p>
        </p:txBody>
      </p:sp>
      <p:grpSp>
        <p:nvGrpSpPr>
          <p:cNvPr id="11" name="Group 10" descr="Star with the word Bonus! in the center">
            <a:extLst>
              <a:ext uri="{FF2B5EF4-FFF2-40B4-BE49-F238E27FC236}">
                <a16:creationId xmlns:a16="http://schemas.microsoft.com/office/drawing/2014/main" id="{CFA81A8B-F285-5644-1B82-FE93D4C87453}"/>
              </a:ext>
            </a:extLst>
          </p:cNvPr>
          <p:cNvGrpSpPr/>
          <p:nvPr/>
        </p:nvGrpSpPr>
        <p:grpSpPr>
          <a:xfrm>
            <a:off x="6730638" y="-1365423"/>
            <a:ext cx="6664426" cy="6128877"/>
            <a:chOff x="-647084" y="1268361"/>
            <a:chExt cx="6664426" cy="6128877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4D5965A5-9D2B-AA6C-4359-206EF944539D}"/>
                </a:ext>
              </a:extLst>
            </p:cNvPr>
            <p:cNvSpPr/>
            <p:nvPr/>
          </p:nvSpPr>
          <p:spPr>
            <a:xfrm>
              <a:off x="-647084" y="1268361"/>
              <a:ext cx="6664426" cy="6128877"/>
            </a:xfrm>
            <a:prstGeom prst="star5">
              <a:avLst/>
            </a:prstGeom>
            <a:gradFill flip="none" rotWithShape="1">
              <a:gsLst>
                <a:gs pos="9000">
                  <a:schemeClr val="accent5">
                    <a:lumMod val="2000"/>
                    <a:lumOff val="98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162" cap="flat">
              <a:noFill/>
              <a:prstDash val="solid"/>
              <a:miter/>
            </a:ln>
            <a:effectLst>
              <a:softEdge rad="127000"/>
            </a:effectLst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568FFC-EA9F-8C8C-9C91-BDCCC90B4A4F}"/>
                </a:ext>
              </a:extLst>
            </p:cNvPr>
            <p:cNvSpPr txBox="1"/>
            <p:nvPr/>
          </p:nvSpPr>
          <p:spPr>
            <a:xfrm>
              <a:off x="1603610" y="4070555"/>
              <a:ext cx="240290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b="1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4200000" scaled="0"/>
                  </a:gra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Bonus!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064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92B4-D2F9-D010-DB2D-6323FE88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D01A-BD50-500D-320D-D2E423D40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06543" y="1651756"/>
            <a:ext cx="5943600" cy="846386"/>
          </a:xfrm>
        </p:spPr>
        <p:txBody>
          <a:bodyPr anchor="t"/>
          <a:lstStyle/>
          <a:p>
            <a:r>
              <a:rPr lang="en-US" sz="1100" err="1"/>
              <a:t>KDollard</a:t>
            </a:r>
            <a:r>
              <a:rPr lang="en-US" sz="1100"/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Teams chat is a great way to get in touch</a:t>
            </a:r>
          </a:p>
          <a:p>
            <a:r>
              <a:rPr lang="en-US" sz="1100" b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3"/>
              </a:rPr>
              <a:t>https://github.com/KathleenDollard/sample-patterns</a:t>
            </a:r>
            <a:r>
              <a:rPr lang="en-US" sz="1100" b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Toll calculator</a:t>
            </a:r>
          </a:p>
          <a:p>
            <a:r>
              <a:rPr lang="en-US" sz="110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4"/>
              </a:rPr>
              <a:t>https://github.com/KathleenDollard/csharp-awesome</a:t>
            </a:r>
            <a:r>
              <a:rPr lang="en-US" sz="110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Other demos</a:t>
            </a:r>
          </a:p>
          <a:p>
            <a:r>
              <a:rPr lang="en-US" sz="1100" b="0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main branch contains the starting point and the end point is a conference branch</a:t>
            </a:r>
          </a:p>
          <a:p>
            <a:endParaRPr lang="en-US" sz="1100" b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32A0C-EFFE-3765-4F7F-51662778E9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06543" y="2910424"/>
            <a:ext cx="5943600" cy="169277"/>
          </a:xfrm>
        </p:spPr>
        <p:txBody>
          <a:bodyPr/>
          <a:lstStyle/>
          <a:p>
            <a:r>
              <a:rPr lang="en-US" sz="1100">
                <a:hlinkClick r:id="rId5"/>
              </a:rPr>
              <a:t>C# Guide - .NET managed language | Microsoft Learn</a:t>
            </a:r>
            <a:endParaRPr lang="en-US" sz="1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0AD27-E54B-5BFD-8CB3-DAAEF9FE75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06543" y="3138245"/>
            <a:ext cx="5372439" cy="338554"/>
          </a:xfrm>
        </p:spPr>
        <p:txBody>
          <a:bodyPr/>
          <a:lstStyle/>
          <a:p>
            <a:r>
              <a:rPr lang="en-US" sz="1100"/>
              <a:t>C# docs are great! They’re OSS so you can make comments and recommendation via links at the bottom of the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CE669-7727-9C81-B96C-B9FFB87D69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06543" y="4084452"/>
            <a:ext cx="5943600" cy="169277"/>
          </a:xfrm>
        </p:spPr>
        <p:txBody>
          <a:bodyPr/>
          <a:lstStyle/>
          <a:p>
            <a:r>
              <a:rPr lang="en-US" sz="1100"/>
              <a:t>https://github.com/dotnet/csharplang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674F57-370B-44F8-6E36-0D36481C5E7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06543" y="4312273"/>
            <a:ext cx="5372439" cy="338554"/>
          </a:xfrm>
        </p:spPr>
        <p:txBody>
          <a:bodyPr/>
          <a:lstStyle/>
          <a:p>
            <a:r>
              <a:rPr lang="en-US" sz="1100"/>
              <a:t>Where we design C#. The best place to share suggestions and track our designs, via proposals and the meetings page.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4976-135E-CABE-453C-A7993B5D7C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06543" y="5262088"/>
            <a:ext cx="5943600" cy="169277"/>
          </a:xfrm>
        </p:spPr>
        <p:txBody>
          <a:bodyPr/>
          <a:lstStyle/>
          <a:p>
            <a:r>
              <a:rPr lang="en-US" sz="1100"/>
              <a:t>https://github.com/dotnet/roslyn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46EB83-04A8-95F9-50E9-A7DECA862C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06543" y="5489909"/>
            <a:ext cx="5372439" cy="338554"/>
          </a:xfrm>
        </p:spPr>
        <p:txBody>
          <a:bodyPr/>
          <a:lstStyle/>
          <a:p>
            <a:r>
              <a:rPr lang="en-US" sz="1100"/>
              <a:t>Where we build and maintain C#. The best place to file bugs and give feedback on features in development.</a:t>
            </a:r>
          </a:p>
        </p:txBody>
      </p:sp>
    </p:spTree>
    <p:extLst>
      <p:ext uri="{BB962C8B-B14F-4D97-AF65-F5344CB8AC3E}">
        <p14:creationId xmlns:p14="http://schemas.microsoft.com/office/powerpoint/2010/main" val="110908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17630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40AA94-C81A-1912-347B-F3C6A8B4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F9E6472-72C4-8F90-D938-DA32457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487565"/>
            <a:ext cx="11018520" cy="615553"/>
          </a:xfrm>
        </p:spPr>
        <p:txBody>
          <a:bodyPr/>
          <a:lstStyle/>
          <a:p>
            <a:r>
              <a:rPr lang="en-US" dirty="0"/>
              <a:t>Other slide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695E5-2E37-3C30-CD76-1A1360F4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71067" y="2399682"/>
            <a:ext cx="3249865" cy="1077218"/>
          </a:xfrm>
        </p:spPr>
        <p:txBody>
          <a:bodyPr/>
          <a:lstStyle/>
          <a:p>
            <a:r>
              <a:rPr lang="en-US"/>
              <a:t>Allow concise declaration of simple types and easily grow up to traditional constructors.</a:t>
            </a:r>
          </a:p>
          <a:p>
            <a:r>
              <a:rPr lang="en-US"/>
              <a:t>Can be used with class, struct, record class and record struct. Only records expose data as properties.</a:t>
            </a:r>
          </a:p>
        </p:txBody>
      </p:sp>
    </p:spTree>
    <p:extLst>
      <p:ext uri="{BB962C8B-B14F-4D97-AF65-F5344CB8AC3E}">
        <p14:creationId xmlns:p14="http://schemas.microsoft.com/office/powerpoint/2010/main" val="1368684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5B52-0C69-32BF-D8E1-0D7DE93D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D729AF8-FF69-A25F-DE91-8C5DADC170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2850" y="2573338"/>
            <a:ext cx="3613150" cy="492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Agenda</a:t>
            </a:r>
          </a:p>
        </p:txBody>
      </p:sp>
      <p:sp>
        <p:nvSpPr>
          <p:cNvPr id="69" name="Text Placeholder">
            <a:extLst>
              <a:ext uri="{FF2B5EF4-FFF2-40B4-BE49-F238E27FC236}">
                <a16:creationId xmlns:a16="http://schemas.microsoft.com/office/drawing/2014/main" id="{2BEF71B2-8E51-7535-E111-8209682DD64D}"/>
              </a:ext>
            </a:extLst>
          </p:cNvPr>
          <p:cNvSpPr txBox="1">
            <a:spLocks/>
          </p:cNvSpPr>
          <p:nvPr/>
        </p:nvSpPr>
        <p:spPr>
          <a:xfrm>
            <a:off x="5170098" y="1835041"/>
            <a:ext cx="3852990" cy="2271391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 matching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scoped namespaces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 and required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 literals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Primary constructors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404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Pattern matching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3111" y="3008384"/>
            <a:ext cx="6382036" cy="553998"/>
          </a:xfrm>
        </p:spPr>
        <p:txBody>
          <a:bodyPr/>
          <a:lstStyle/>
          <a:p>
            <a:r>
              <a:rPr lang="en-US"/>
              <a:t>Patterns simplify your code and express your intent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111" y="3694724"/>
            <a:ext cx="5922569" cy="430887"/>
          </a:xfrm>
        </p:spPr>
        <p:txBody>
          <a:bodyPr/>
          <a:lstStyle/>
          <a:p>
            <a:r>
              <a:rPr lang="en-US" sz="1400" dirty="0"/>
              <a:t>You’ll find ten kinds of patterns to explore at the link above.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8F5-87F4-D9BC-76F4-0D0F0702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2056480"/>
            <a:ext cx="4622646" cy="1231106"/>
          </a:xfrm>
        </p:spPr>
        <p:txBody>
          <a:bodyPr/>
          <a:lstStyle/>
          <a:p>
            <a:r>
              <a:rPr lang="en-US">
                <a:hlinkClick r:id="rId2"/>
              </a:rPr>
              <a:t>File scoped namespaces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48C-0588-762E-414B-20434389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5" y="3524149"/>
            <a:ext cx="6027073" cy="1077218"/>
          </a:xfrm>
        </p:spPr>
        <p:txBody>
          <a:bodyPr/>
          <a:lstStyle/>
          <a:p>
            <a:r>
              <a:rPr lang="en-US" sz="1400" dirty="0"/>
              <a:t>File scoped namespaces clean up your code because they remove an entire level of nesting.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There is an analyzer/fixer that can update your entire solution! Use that wisely, because it changes every line of code and can disrupt your repo.</a:t>
            </a:r>
          </a:p>
        </p:txBody>
      </p:sp>
    </p:spTree>
    <p:extLst>
      <p:ext uri="{BB962C8B-B14F-4D97-AF65-F5344CB8AC3E}">
        <p14:creationId xmlns:p14="http://schemas.microsoft.com/office/powerpoint/2010/main" val="3839490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915F-E0CA-C544-715F-E66D4A46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C8075-CB75-EF39-66EA-64AEE09B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tx1"/>
                </a:solidFill>
                <a:hlinkClick r:id="rId2"/>
              </a:rPr>
              <a:t>Init</a:t>
            </a:r>
            <a:r>
              <a:rPr lang="en-US" sz="4000">
                <a:solidFill>
                  <a:schemeClr val="tx1"/>
                </a:solidFill>
              </a:rPr>
              <a:t> and </a:t>
            </a:r>
            <a:r>
              <a:rPr lang="en-US" sz="4000">
                <a:solidFill>
                  <a:schemeClr val="tx1"/>
                </a:solidFill>
                <a:hlinkClick r:id="rId3"/>
              </a:rPr>
              <a:t>required</a:t>
            </a:r>
            <a:endParaRPr lang="en-US"/>
          </a:p>
        </p:txBody>
      </p:sp>
      <p:sp>
        <p:nvSpPr>
          <p:cNvPr id="18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249182" y="3123747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9A1F1-D3BB-9A16-A67D-56F3BCA70A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0FA52-C071-A8BE-6EE4-3E0AC28F53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67491" y="4256175"/>
            <a:ext cx="2313432" cy="646331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can set values as part of object initialization, and in a constructor. </a:t>
            </a:r>
          </a:p>
        </p:txBody>
      </p:sp>
      <p:sp>
        <p:nvSpPr>
          <p:cNvPr id="19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7588988" y="308058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B90D-7C69-A7D2-6F33-D931F8837D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Required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2BD46-4185-9FA8-EB01-F18A9EEF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5764" y="4256175"/>
            <a:ext cx="2313432" cy="646331"/>
          </a:xfrm>
        </p:spPr>
        <p:txBody>
          <a:bodyPr/>
          <a:lstStyle/>
          <a:p>
            <a:r>
              <a:rPr lang="en-US"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Marks properties that must be set via a constructor or during object initialization.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91283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D8ED-4924-6B3A-0F5E-B0D88A1F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6899E6-680F-16CC-2D01-3798D1987C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37140" y="714369"/>
            <a:ext cx="5607937" cy="6278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Strings</a:t>
            </a:r>
            <a:endParaRPr kumimoji="0" lang="en-US" sz="4000" b="1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12608-C3D8-8E1D-BA9B-37092564D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Quoted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88C65-9612-F117-8CAC-AD979F83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646331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Quoted string literals 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are best suited for strings that fit on a single line and don't include any </a:t>
            </a:r>
            <a:r>
              <a:rPr lang="en-US" sz="1400" b="0" i="0" u="none" strike="noStrike" dirty="0">
                <a:effectLst/>
                <a:latin typeface="Segoe UI" panose="020B0502040204020203" pitchFamily="34" charset="0"/>
                <a:hlinkClick r:id="rId3"/>
              </a:rPr>
              <a:t>escape sequences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 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BD08-CF1B-DD98-4298-332FACA0A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Interpolated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D3FDF-77C6-C904-329C-859AF3988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861774"/>
          </a:xfrm>
        </p:spPr>
        <p:txBody>
          <a:bodyPr/>
          <a:lstStyle/>
          <a:p>
            <a:r>
              <a:rPr lang="en-US" sz="1400" i="1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nterpolated strings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can contain 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interpolation expressions</a:t>
            </a:r>
            <a:r>
              <a:rPr lang="en-US" sz="1400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which the compiler replaces with the expression results.</a:t>
            </a:r>
            <a:endParaRPr lang="en-US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F08536-A6DD-94D6-B198-FE410C653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Verbatim strings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7C9DA7-9BB1-7E2E-6AF5-819367AE3C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861774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Verbatim string literals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are more convenient for multi-line strings, strings that contain backslash characters, or embedded double quotes. </a:t>
            </a:r>
            <a:endParaRPr lang="en-US" sz="1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E7C7F9-B493-D570-59AA-08B8A44CE5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Raw string literals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F9A37B-A08F-6209-2EC1-BD39DA0001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1077218"/>
          </a:xfrm>
        </p:spPr>
        <p:txBody>
          <a:bodyPr/>
          <a:lstStyle/>
          <a:p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Raw string literals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are great for multi-line strings and strings with characters that require escape sequences in quoted strings. Raw string literals can be interpolated.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54693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8B30-EC60-B8C7-A057-21F50544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2C37-F2A7-BA89-D4F4-6085FC43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1" y="2014157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chemeClr val="tx1"/>
                </a:solidFill>
                <a:hlinkClick r:id="rId2"/>
              </a:rPr>
              <a:t>Records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1FAA6-B6F5-C012-5F74-AD2C77C49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0919" y="2897772"/>
            <a:ext cx="5309348" cy="1766637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simple approach to data-oriented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value equality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Readable </a:t>
            </a:r>
            <a:r>
              <a:rPr lang="en-US" sz="14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ToString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Concise declaration</a:t>
            </a:r>
          </a:p>
          <a:p>
            <a:endParaRPr lang="en-US" sz="1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Suggested for structs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756341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2909-B191-1A63-5234-CE14258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34B6-AC5A-E17E-370E-4866E112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48" y="2534662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0" lang="en-US" sz="4000" b="1" i="0" u="none" strike="noStrike" kern="1200" cap="none" spc="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Primary constructors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5F639-CD8F-82C5-7372-9DFFAC24F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836" y="3418277"/>
            <a:ext cx="4831241" cy="1384995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concise declaration of simple types and easily grow up to traditional constructors.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used with class, struct, record class and record struct. Only records expose data as properties.</a:t>
            </a:r>
            <a:endParaRPr lang="en-US" sz="1400" b="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record demo)</a:t>
            </a:r>
          </a:p>
        </p:txBody>
      </p:sp>
    </p:spTree>
    <p:extLst>
      <p:ext uri="{BB962C8B-B14F-4D97-AF65-F5344CB8AC3E}">
        <p14:creationId xmlns:p14="http://schemas.microsoft.com/office/powerpoint/2010/main" val="5841876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Collection expressions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FA6A777-23A0-4165-3831-981FB2D9B038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624479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 simplify and unify initialization across our many collection types and often provide performance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777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22">
    <a:dk1>
      <a:srgbClr val="333333"/>
    </a:dk1>
    <a:lt1>
      <a:srgbClr val="FFFFFF"/>
    </a:lt1>
    <a:dk2>
      <a:srgbClr val="190449"/>
    </a:dk2>
    <a:lt2>
      <a:srgbClr val="FAFAFA"/>
    </a:lt2>
    <a:accent1>
      <a:srgbClr val="4F2BD3"/>
    </a:accent1>
    <a:accent2>
      <a:srgbClr val="D502A9"/>
    </a:accent2>
    <a:accent3>
      <a:srgbClr val="FA94A1"/>
    </a:accent3>
    <a:accent4>
      <a:srgbClr val="CB4150"/>
    </a:accent4>
    <a:accent5>
      <a:srgbClr val="E672CB"/>
    </a:accent5>
    <a:accent6>
      <a:srgbClr val="0B6BFF"/>
    </a:accent6>
    <a:hlink>
      <a:srgbClr val="502AD4"/>
    </a:hlink>
    <a:folHlink>
      <a:srgbClr val="D502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569b343d-e775-480b-9b2b-6a6986deb9b0" xsi:nil="true"/>
    <lcf76f155ced4ddcb4097134ff3c332f xmlns="569b343d-e775-480b-9b2b-6a6986deb9b0">
      <Terms xmlns="http://schemas.microsoft.com/office/infopath/2007/PartnerControls"/>
    </lcf76f155ced4ddcb4097134ff3c332f>
    <SharedWithUsers xmlns="11245976-3b4d-4794-a754-317688483df2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569b343d-e775-480b-9b2b-6a6986deb9b0" xsi:nil="true"/>
    <OneNoteFluid_FileOrder xmlns="569b343d-e775-480b-9b2b-6a6986deb9b0" xsi:nil="true"/>
    <Spec_x0020_Status xmlns="569b343d-e775-480b-9b2b-6a6986deb9b0">Draft</Spec_x0020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B66B-FD30-476A-AB53-5FDA4771AB6B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dcmitype/"/>
    <ds:schemaRef ds:uri="http://purl.org/dc/elements/1.1/"/>
    <ds:schemaRef ds:uri="230e9df3-be65-4c73-a93b-d1236ebd677e"/>
    <ds:schemaRef ds:uri="http://www.w3.org/XML/1998/namespace"/>
    <ds:schemaRef ds:uri="http://purl.org/dc/terms/"/>
    <ds:schemaRef ds:uri="11245976-3b4d-4794-a754-317688483df2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569b343d-e775-480b-9b2b-6a6986deb9b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640</Words>
  <Application>Microsoft Office PowerPoint</Application>
  <PresentationFormat>Widescreen</PresentationFormat>
  <Paragraphs>72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Cascadia Code</vt:lpstr>
      <vt:lpstr>Open Sans ExtraBold</vt:lpstr>
      <vt:lpstr>Calibri</vt:lpstr>
      <vt:lpstr>Arial</vt:lpstr>
      <vt:lpstr>Segoe UI</vt:lpstr>
      <vt:lpstr>Open Sans</vt:lpstr>
      <vt:lpstr>Wingdings</vt:lpstr>
      <vt:lpstr>Segoe Sans Text ExtraBold</vt:lpstr>
      <vt:lpstr>Segoe Sans Text</vt:lpstr>
      <vt:lpstr>Azure 2023 Template</vt:lpstr>
      <vt:lpstr>C# is awesome!</vt:lpstr>
      <vt:lpstr>Agenda</vt:lpstr>
      <vt:lpstr>Pattern matching</vt:lpstr>
      <vt:lpstr>File scoped namespaces</vt:lpstr>
      <vt:lpstr>Init and required</vt:lpstr>
      <vt:lpstr>Strings</vt:lpstr>
      <vt:lpstr>Records</vt:lpstr>
      <vt:lpstr>Primary constructors</vt:lpstr>
      <vt:lpstr>Collection expressions</vt:lpstr>
      <vt:lpstr>Local Functions</vt:lpstr>
      <vt:lpstr>Using directives</vt:lpstr>
      <vt:lpstr>Resources</vt:lpstr>
      <vt:lpstr>Thank you</vt:lpstr>
      <vt:lpstr>Other slide design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Kathleen Dollard</cp:lastModifiedBy>
  <cp:revision>4</cp:revision>
  <cp:lastPrinted>2023-02-15T20:48:24Z</cp:lastPrinted>
  <dcterms:created xsi:type="dcterms:W3CDTF">2024-03-20T21:44:03Z</dcterms:created>
  <dcterms:modified xsi:type="dcterms:W3CDTF">2024-11-23T12:19:58Z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Order">
    <vt:lpwstr>2610800.00000000</vt:lpwstr>
  </property>
  <property fmtid="{D5CDD505-2E9C-101B-9397-08002B2CF9AE}" pid="23" name="TaxKeyword">
    <vt:lpwstr/>
  </property>
  <property fmtid="{D5CDD505-2E9C-101B-9397-08002B2CF9AE}" pid="24" name="ContentTypeId">
    <vt:lpwstr>0x01010022F88B0CCF1BBA489747F146E6B5E06D</vt:lpwstr>
  </property>
</Properties>
</file>